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3" r:id="rId7"/>
    <p:sldId id="287" r:id="rId8"/>
    <p:sldId id="310" r:id="rId9"/>
    <p:sldId id="261" r:id="rId10"/>
    <p:sldId id="307" r:id="rId11"/>
    <p:sldId id="308" r:id="rId12"/>
    <p:sldId id="309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2" r:id="rId24"/>
    <p:sldId id="273" r:id="rId25"/>
    <p:sldId id="275" r:id="rId26"/>
    <p:sldId id="276" r:id="rId27"/>
    <p:sldId id="277" r:id="rId28"/>
    <p:sldId id="278" r:id="rId29"/>
    <p:sldId id="280" r:id="rId30"/>
    <p:sldId id="279" r:id="rId31"/>
    <p:sldId id="281" r:id="rId32"/>
    <p:sldId id="282" r:id="rId33"/>
    <p:sldId id="283" r:id="rId34"/>
    <p:sldId id="284" r:id="rId35"/>
    <p:sldId id="300" r:id="rId36"/>
    <p:sldId id="285" r:id="rId37"/>
    <p:sldId id="288" r:id="rId38"/>
    <p:sldId id="311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2" r:id="rId50"/>
    <p:sldId id="301" r:id="rId51"/>
    <p:sldId id="303" r:id="rId52"/>
    <p:sldId id="305" r:id="rId53"/>
    <p:sldId id="304" r:id="rId54"/>
    <p:sldId id="306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82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66951-6AF7-46C5-A587-A8DBD053C7D4}" type="datetimeFigureOut">
              <a:rPr lang="en-IN" smtClean="0"/>
              <a:t>22-05-2023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1F373-D208-486B-9D3C-3C10B277F0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3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17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45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3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START WITH LOW DOSE HEPARIN FOR VTE PROPHYLAXIS RATHER THAN THERAPEUTIC DOSE HEPARIN FOR BRIDGING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66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CATARACT SURGERY DONE IN LOCAL ANAESTHESIA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04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44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Ufh</a:t>
            </a:r>
            <a:r>
              <a:rPr lang="en-US" dirty="0"/>
              <a:t> only iv not </a:t>
            </a:r>
            <a:r>
              <a:rPr lang="en-US" dirty="0" err="1"/>
              <a:t>sc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68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STOPPING SHOULD BE 3 TIMES – 4 TIMES THE HALF LIFE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73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STOPPING SHOULD BE 3 TIMES – 4 TIMES THE HALF LIFE</a:t>
            </a:r>
            <a:endParaRPr lang="en-IN" dirty="0"/>
          </a:p>
          <a:p>
            <a:endParaRPr lang="en-US" dirty="0"/>
          </a:p>
          <a:p>
            <a:r>
              <a:rPr lang="en-US" dirty="0"/>
              <a:t>Not for routine cases: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294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previously told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31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Apiixaban</a:t>
            </a:r>
            <a:r>
              <a:rPr lang="en-US" dirty="0"/>
              <a:t> dabigatran </a:t>
            </a:r>
            <a:r>
              <a:rPr lang="en-US" dirty="0" err="1"/>
              <a:t>rivoroxaban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7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900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4-5 half life – complete elimination of drug</a:t>
            </a:r>
          </a:p>
          <a:p>
            <a:r>
              <a:rPr lang="en-IN" dirty="0"/>
              <a:t>Residual anticoagulant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1606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practical issue with this approach is that routine coagulation function tests such as the INR or </a:t>
            </a:r>
            <a:r>
              <a:rPr lang="en-US" dirty="0" err="1"/>
              <a:t>aPTT</a:t>
            </a:r>
            <a:r>
              <a:rPr lang="en-US" dirty="0"/>
              <a:t> may be insensitive to exclude a residual preoperative DOAC effect, thereby necessitating the need to measure DOAC levels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959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Peak effect in 1-3 hours after intake; requiring cautious administration after surgery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32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SUGGESTION HOWEVER MAY BE MODIFIED CASE TO CASE BASIS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5693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Aspirin within minutes</a:t>
            </a:r>
          </a:p>
          <a:p>
            <a:r>
              <a:rPr lang="en-US" dirty="0"/>
              <a:t>2 hours after taking ticagrelor</a:t>
            </a:r>
          </a:p>
          <a:p>
            <a:r>
              <a:rPr lang="en-US" dirty="0"/>
              <a:t>4-5 days after 75 mg </a:t>
            </a:r>
            <a:r>
              <a:rPr lang="en-US" dirty="0" err="1"/>
              <a:t>clopilet</a:t>
            </a:r>
            <a:endParaRPr lang="en-US" dirty="0"/>
          </a:p>
          <a:p>
            <a:r>
              <a:rPr lang="en-US" dirty="0"/>
              <a:t>3 days after prasugrel</a:t>
            </a:r>
          </a:p>
          <a:p>
            <a:r>
              <a:rPr lang="en-US" dirty="0"/>
              <a:t>Loading dose of </a:t>
            </a:r>
            <a:r>
              <a:rPr lang="en-US" dirty="0" err="1"/>
              <a:t>clopilet</a:t>
            </a:r>
            <a:r>
              <a:rPr lang="en-US" dirty="0"/>
              <a:t> it takes effect in 2-6 hours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748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Resumption may be delayed more than 24 hours in patient who develop POST CABG thrombocytopenia (&lt;50,000 )that occurs with on pump surgery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966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factors will weigh in the decision about whether to continue dual antiplatelet therapy or interrupt one agent including: the timing of stent placement (whether closer to 6 weeks or 12 weeks); the type of stent (drug-eluting or bare-metal); the location of the stent (whether at a dominant coronary artery or not); and the number and length of stents implanted.</a:t>
            </a:r>
          </a:p>
          <a:p>
            <a:r>
              <a:rPr lang="en-US" dirty="0"/>
              <a:t>Routine bridging with </a:t>
            </a:r>
            <a:r>
              <a:rPr lang="en-US" dirty="0" err="1"/>
              <a:t>cangregor</a:t>
            </a:r>
            <a:r>
              <a:rPr lang="en-US" dirty="0"/>
              <a:t> or </a:t>
            </a:r>
            <a:r>
              <a:rPr lang="en-US" dirty="0" err="1"/>
              <a:t>gpiib</a:t>
            </a:r>
            <a:r>
              <a:rPr lang="en-US" dirty="0"/>
              <a:t> </a:t>
            </a:r>
            <a:r>
              <a:rPr lang="en-US" dirty="0" err="1"/>
              <a:t>iiia</a:t>
            </a:r>
            <a:r>
              <a:rPr lang="en-US" dirty="0"/>
              <a:t> </a:t>
            </a:r>
            <a:r>
              <a:rPr lang="en-US" dirty="0" err="1"/>
              <a:t>inh</a:t>
            </a:r>
            <a:r>
              <a:rPr lang="en-US" dirty="0"/>
              <a:t> not preferred. However pt with stent &lt; 3 month in critical location can be considered.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154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22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97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54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209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EPIDURAL AND NEURAXIAL ANAESTHESIA- SPINAL HEMATOMA CAUSING PARAPLEGIA	 </a:t>
            </a:r>
          </a:p>
          <a:p>
            <a:r>
              <a:rPr lang="en-US" dirty="0"/>
              <a:t>ALL DOES NOT NEED FIT INTO EXCACT BOXES .for example, a dental extraction may be more complex in a patient with poor dentition or compromised gingival integrity; and coronary angiography with a femoral (instead of radial) artery access.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26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1)administered with the intent of </a:t>
            </a:r>
          </a:p>
          <a:p>
            <a:r>
              <a:rPr lang="en-US" dirty="0"/>
              <a:t>preventing ATE.</a:t>
            </a:r>
          </a:p>
          <a:p>
            <a:r>
              <a:rPr lang="en-US" dirty="0"/>
              <a:t>2)  When a post op pt is started with </a:t>
            </a:r>
            <a:r>
              <a:rPr lang="en-US" dirty="0" err="1"/>
              <a:t>heparin,with</a:t>
            </a:r>
            <a:r>
              <a:rPr lang="en-US" dirty="0"/>
              <a:t> some bleeding risk, he may bleed and there is a need for reoperation.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95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low risk of </a:t>
            </a:r>
            <a:r>
              <a:rPr lang="en-US" dirty="0" err="1"/>
              <a:t>bleeding.Although</a:t>
            </a:r>
            <a:r>
              <a:rPr lang="en-US" dirty="0"/>
              <a:t> subjective, this can be determined by assessing the amount, type (serous, serosanguinous, bloody), and progress (continuing, increasing, decreasing) of blood collection in wound bandages or surgical drains.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66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1F373-D208-486B-9D3C-3C10B277F08D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54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AD71-7F7F-9021-3187-38C100062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PERI-OPERATIVE MANAGEMENT OF ANTI THROMBOTIC R</a:t>
            </a:r>
            <a:r>
              <a:rPr lang="en-US" sz="2700" dirty="0"/>
              <a:t>X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B4127-96F4-7B64-7267-192BD874F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AMERICAN </a:t>
            </a:r>
            <a:r>
              <a:rPr lang="en-US" dirty="0" err="1"/>
              <a:t>COLLEge</a:t>
            </a:r>
            <a:r>
              <a:rPr lang="en-US" dirty="0"/>
              <a:t> of chest physicians clinical practice guideline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6E2D5-5A85-B9EC-EA83-B3DFAF41C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518" y="4020014"/>
            <a:ext cx="6574220" cy="236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A7AE-BED0-084D-BDB1-77F4DC33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B833D5-AFE3-BDC0-26F8-F201A0102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764" r="63453" b="20882"/>
          <a:stretch/>
        </p:blipFill>
        <p:spPr>
          <a:xfrm>
            <a:off x="2824210" y="0"/>
            <a:ext cx="6136910" cy="6172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1C8D8-DA64-35F8-4B8D-9C36B03D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69"/>
          <a:stretch/>
        </p:blipFill>
        <p:spPr>
          <a:xfrm>
            <a:off x="0" y="6053481"/>
            <a:ext cx="12192000" cy="80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2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0DCF-9A71-FB0A-AEC4-07F6DF63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39EA-1299-57A4-5388-9BF95D9D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99379A-BADB-1F8D-0639-EF3DCE92EE05}"/>
              </a:ext>
            </a:extLst>
          </p:cNvPr>
          <p:cNvGrpSpPr/>
          <p:nvPr/>
        </p:nvGrpSpPr>
        <p:grpSpPr>
          <a:xfrm>
            <a:off x="2681857" y="0"/>
            <a:ext cx="5569527" cy="6053481"/>
            <a:chOff x="2776451" y="931025"/>
            <a:chExt cx="4372494" cy="4535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B861C2-65DF-0F89-73FE-A2508F969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500" t="13576" r="41363" b="20292"/>
            <a:stretch/>
          </p:blipFill>
          <p:spPr>
            <a:xfrm>
              <a:off x="4572000" y="931025"/>
              <a:ext cx="2576945" cy="45353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AE1382-A780-E406-4882-D5AE3F9EE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" t="13576" r="82682" b="20292"/>
            <a:stretch/>
          </p:blipFill>
          <p:spPr>
            <a:xfrm>
              <a:off x="2776451" y="931025"/>
              <a:ext cx="1795549" cy="453532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A9321D-5058-7C57-E38D-DBC5FCEE2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2895"/>
            <a:ext cx="1219200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1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D25A-1DEA-F9F4-10A8-7A10F2B64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BA616E-14F0-6FEF-F98A-F0436CED8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43" t="13365" r="10723" b="30732"/>
          <a:stretch/>
        </p:blipFill>
        <p:spPr>
          <a:xfrm>
            <a:off x="4826548" y="0"/>
            <a:ext cx="3904588" cy="5595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100D9-8DE3-A6D2-637A-864B4FA2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" t="14546" r="82545" b="20292"/>
          <a:stretch/>
        </p:blipFill>
        <p:spPr>
          <a:xfrm>
            <a:off x="3147377" y="110359"/>
            <a:ext cx="1679171" cy="6108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84A5F-94A1-99C6-5657-FACA18865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3480"/>
            <a:ext cx="1219200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3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0DDE-2C87-8109-70DD-D09389A7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A239A-890A-86ED-E7C9-848DDB1B5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907" t="29438" r="35623" b="13379"/>
          <a:stretch/>
        </p:blipFill>
        <p:spPr>
          <a:xfrm>
            <a:off x="1468887" y="0"/>
            <a:ext cx="8724456" cy="6858000"/>
          </a:xfrm>
        </p:spPr>
      </p:pic>
    </p:spTree>
    <p:extLst>
      <p:ext uri="{BB962C8B-B14F-4D97-AF65-F5344CB8AC3E}">
        <p14:creationId xmlns:p14="http://schemas.microsoft.com/office/powerpoint/2010/main" val="342178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0D5C-A624-DABC-B12F-51A26F6C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aspects of heparin bridging;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55D9C-37AE-7BE6-F6E7-A22799A9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LMWH </a:t>
            </a:r>
            <a:r>
              <a:rPr lang="en-US" sz="2400" dirty="0">
                <a:sym typeface="Wingdings" panose="05000000000000000000" pitchFamily="2" charset="2"/>
              </a:rPr>
              <a:t> T</a:t>
            </a:r>
            <a:r>
              <a:rPr lang="en-US" sz="2400" dirty="0"/>
              <a:t>herapeutic-dose regimen (Enoxaparin 1 mg/kg bid) </a:t>
            </a:r>
          </a:p>
          <a:p>
            <a:r>
              <a:rPr lang="en-US" sz="2400" dirty="0"/>
              <a:t>IV UFH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CKD</a:t>
            </a:r>
          </a:p>
          <a:p>
            <a:r>
              <a:rPr lang="en-US" sz="2400" dirty="0"/>
              <a:t>Ideal Heparin bridging - minimize risk for bleeding – to prevent re-operation or another intervention (</a:t>
            </a:r>
            <a:r>
              <a:rPr lang="en-US" sz="2400" dirty="0" err="1"/>
              <a:t>eg</a:t>
            </a:r>
            <a:r>
              <a:rPr lang="en-US" sz="2400" dirty="0"/>
              <a:t>, wound packing) for bleeding control</a:t>
            </a:r>
          </a:p>
          <a:p>
            <a:r>
              <a:rPr lang="en-US" sz="2400" dirty="0"/>
              <a:t>Avoidance of major bleeding is important </a:t>
            </a:r>
          </a:p>
          <a:p>
            <a:pPr marL="0" indent="0">
              <a:buNone/>
            </a:pPr>
            <a:r>
              <a:rPr lang="en-US" sz="2400" dirty="0"/>
              <a:t>Bleeding - longer period of anticoagulant interruption – risk of thromboembolism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2356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3F6C-020C-8FAA-3AFD-5FE6128DD4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9002" y="412178"/>
            <a:ext cx="10693660" cy="52541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Post-operative heparin – to be started after adequate hemostasis has been achieved 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The administration of heparin bridging, particularly if only used pre-operatively, does not preclude the administration of post-operative low-dose LMWH (</a:t>
            </a:r>
            <a:r>
              <a:rPr lang="en-US" sz="2800" dirty="0" err="1"/>
              <a:t>eg</a:t>
            </a:r>
            <a:r>
              <a:rPr lang="en-US" sz="2800" dirty="0"/>
              <a:t>, enoxaparin 40 mg daily);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Eg : patients at high risk for bleeding (</a:t>
            </a:r>
            <a:r>
              <a:rPr lang="en-US" sz="2800" dirty="0" err="1"/>
              <a:t>eg</a:t>
            </a:r>
            <a:r>
              <a:rPr lang="en-US" sz="2800" dirty="0"/>
              <a:t>, intracranial or spinal or CABG surgery) in whom post-operative therapeutic dose LMWH bridging might be avoided.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9004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7E63B-E4AA-0D72-8CA3-66F3633D5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565716"/>
            <a:ext cx="5524404" cy="200374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Resumption of VKA within 24 hours over a delay of &gt;24 hours after a surgery</a:t>
            </a:r>
            <a:endParaRPr lang="en-US" sz="2000" dirty="0"/>
          </a:p>
          <a:p>
            <a:r>
              <a:rPr lang="en-US" sz="2000" dirty="0"/>
              <a:t>(Conditional Recommendation, Low Certainty of Evidence).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3D77E-3E88-584F-7A9D-8A829344B0A2}"/>
              </a:ext>
            </a:extLst>
          </p:cNvPr>
          <p:cNvSpPr txBox="1"/>
          <p:nvPr/>
        </p:nvSpPr>
        <p:spPr>
          <a:xfrm>
            <a:off x="8049719" y="1190382"/>
            <a:ext cx="2885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VITAMIN K ANTAGONIST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WHEN TO STOP AND  RE-START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00070-E3CF-FB8D-408D-B615AE65FBDA}"/>
              </a:ext>
            </a:extLst>
          </p:cNvPr>
          <p:cNvSpPr txBox="1"/>
          <p:nvPr/>
        </p:nvSpPr>
        <p:spPr>
          <a:xfrm>
            <a:off x="1450329" y="944381"/>
            <a:ext cx="6280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Elective surgery/procedure, stopping VKAs is suggested for </a:t>
            </a:r>
          </a:p>
          <a:p>
            <a:r>
              <a:rPr lang="en-US" sz="3600" dirty="0"/>
              <a:t> </a:t>
            </a:r>
            <a:r>
              <a:rPr lang="en-US" sz="3600" u="sng" dirty="0"/>
              <a:t>&gt;</a:t>
            </a:r>
            <a:r>
              <a:rPr lang="en-US" sz="3600" dirty="0"/>
              <a:t> 5days than over &lt; 5days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07347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EC7DB3-5AA2-66FC-0D5D-2D9CBF120043}"/>
              </a:ext>
            </a:extLst>
          </p:cNvPr>
          <p:cNvSpPr txBox="1"/>
          <p:nvPr/>
        </p:nvSpPr>
        <p:spPr>
          <a:xfrm>
            <a:off x="1304144" y="944380"/>
            <a:ext cx="8769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interruption timing for non-warfarin VKAs  </a:t>
            </a:r>
          </a:p>
          <a:p>
            <a:pPr marL="514350" indent="-514350">
              <a:buAutoNum type="arabicParenR"/>
            </a:pPr>
            <a:r>
              <a:rPr lang="en-US" sz="2800" dirty="0" err="1"/>
              <a:t>Acenocoumarol</a:t>
            </a:r>
            <a:r>
              <a:rPr lang="en-US" sz="2800" dirty="0"/>
              <a:t> (2-3 days) </a:t>
            </a:r>
          </a:p>
          <a:p>
            <a:pPr marL="514350" indent="-514350">
              <a:buAutoNum type="arabicParenR"/>
            </a:pPr>
            <a:r>
              <a:rPr lang="en-US" sz="2800" dirty="0" err="1"/>
              <a:t>Phenprocoumon</a:t>
            </a:r>
            <a:r>
              <a:rPr lang="en-US" sz="2800" dirty="0"/>
              <a:t> (10-12 days).</a:t>
            </a:r>
          </a:p>
          <a:p>
            <a:endParaRPr lang="en-US" sz="2800" dirty="0"/>
          </a:p>
          <a:p>
            <a:r>
              <a:rPr lang="en-US" sz="2800" dirty="0"/>
              <a:t>6 or more days of interruption of warfarin is required for:</a:t>
            </a:r>
          </a:p>
          <a:p>
            <a:pPr marL="342900" indent="-342900">
              <a:buAutoNum type="arabicParenR"/>
            </a:pPr>
            <a:r>
              <a:rPr lang="en-US" sz="2800" dirty="0"/>
              <a:t>Elderly patients</a:t>
            </a:r>
          </a:p>
          <a:p>
            <a:pPr marL="342900" indent="-342900">
              <a:buAutoNum type="arabicParenR"/>
            </a:pPr>
            <a:r>
              <a:rPr lang="en-IN" sz="2800" dirty="0"/>
              <a:t>Elevated INR (INR&gt;3.5) at first </a:t>
            </a:r>
            <a:r>
              <a:rPr lang="en-IN" sz="2800" dirty="0" err="1"/>
              <a:t>checkup</a:t>
            </a:r>
            <a:endParaRPr lang="en-IN" sz="2800" dirty="0"/>
          </a:p>
          <a:p>
            <a:pPr marL="342900" indent="-342900">
              <a:buAutoNum type="arabicParenR"/>
            </a:pPr>
            <a:r>
              <a:rPr lang="en-IN" sz="2800" dirty="0"/>
              <a:t>Genetic polymorphism that may impair warfarin metabolism</a:t>
            </a:r>
          </a:p>
        </p:txBody>
      </p:sp>
    </p:spTree>
    <p:extLst>
      <p:ext uri="{BB962C8B-B14F-4D97-AF65-F5344CB8AC3E}">
        <p14:creationId xmlns:p14="http://schemas.microsoft.com/office/powerpoint/2010/main" val="167926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C9FA-9921-3563-6AF9-90D72C02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237" y="3429000"/>
            <a:ext cx="5532328" cy="1830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cap="none" dirty="0"/>
              <a:t>In observational studies – </a:t>
            </a:r>
            <a:br>
              <a:rPr lang="en-US" sz="2000" cap="none" dirty="0"/>
            </a:br>
            <a:r>
              <a:rPr lang="en-US" sz="2000" cap="none" dirty="0"/>
              <a:t>the Mean duration to attain an INR 2.0 was 4.6 days(usual dose) and 5.1 days(double dose) .</a:t>
            </a:r>
            <a:endParaRPr lang="en-IN" sz="2000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538EE-0C6B-09BC-D7F5-932F96ECD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828713"/>
            <a:ext cx="5524404" cy="20037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Resume the first post operative Warfarin dose at the patient usual dose over double dose</a:t>
            </a:r>
          </a:p>
          <a:p>
            <a:r>
              <a:rPr lang="en-US" sz="2800" dirty="0"/>
              <a:t> </a:t>
            </a:r>
            <a:r>
              <a:rPr lang="en-US" sz="1500" dirty="0"/>
              <a:t>(Conditional Recommendation, Very Low Certainty of Evidence).</a:t>
            </a:r>
            <a:endParaRPr lang="en-IN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AB057-06E1-ABB5-2CEE-F14DE9015E35}"/>
              </a:ext>
            </a:extLst>
          </p:cNvPr>
          <p:cNvSpPr txBox="1"/>
          <p:nvPr/>
        </p:nvSpPr>
        <p:spPr>
          <a:xfrm>
            <a:off x="8042564" y="943818"/>
            <a:ext cx="2698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Restarting Warfarin post operatively –</a:t>
            </a:r>
          </a:p>
          <a:p>
            <a:r>
              <a:rPr lang="en-US" sz="3600" dirty="0">
                <a:solidFill>
                  <a:srgbClr val="FF0000"/>
                </a:solidFill>
              </a:rPr>
              <a:t>Pre operative dose vs double dose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8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2C43-C22F-B985-DC5E-40CB98E9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87" y="792973"/>
            <a:ext cx="5532328" cy="2052409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Mechanical heart valve patients on warfarin who require interruption for an elective surgery/procedure, we suggest </a:t>
            </a:r>
            <a:r>
              <a:rPr lang="en-US" cap="none" dirty="0">
                <a:solidFill>
                  <a:srgbClr val="FF0000"/>
                </a:solidFill>
              </a:rPr>
              <a:t>against heparin bridging</a:t>
            </a:r>
            <a:br>
              <a:rPr lang="en-US" cap="none" dirty="0">
                <a:solidFill>
                  <a:srgbClr val="FF0000"/>
                </a:solidFill>
              </a:rPr>
            </a:br>
            <a:br>
              <a:rPr lang="en-US" cap="none" dirty="0"/>
            </a:br>
            <a:r>
              <a:rPr lang="en-US" sz="1600" dirty="0"/>
              <a:t>(Conditional Recommendation, Very Low Certainty of Evidence).</a:t>
            </a:r>
            <a:endParaRPr lang="en-IN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1DC3-F9BB-D068-8138-78C2F413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1187" y="3232572"/>
            <a:ext cx="6006762" cy="2003742"/>
          </a:xfrm>
        </p:spPr>
        <p:txBody>
          <a:bodyPr>
            <a:noAutofit/>
          </a:bodyPr>
          <a:lstStyle/>
          <a:p>
            <a:r>
              <a:rPr lang="en-US" b="1" dirty="0"/>
              <a:t>Exceptions :</a:t>
            </a:r>
          </a:p>
          <a:p>
            <a:pPr marL="342900" indent="-342900">
              <a:buAutoNum type="arabicParenBoth"/>
            </a:pPr>
            <a:r>
              <a:rPr lang="en-US" b="1" dirty="0"/>
              <a:t>An older-generation mechanical heart valve </a:t>
            </a:r>
            <a:r>
              <a:rPr lang="en-US" dirty="0"/>
              <a:t>; </a:t>
            </a:r>
            <a:r>
              <a:rPr lang="en-US" b="1" dirty="0"/>
              <a:t>         tilting-disc valve AND caged valve</a:t>
            </a:r>
          </a:p>
          <a:p>
            <a:pPr marL="342900" indent="-342900">
              <a:buAutoNum type="arabicParenBoth"/>
            </a:pPr>
            <a:r>
              <a:rPr lang="en-US" b="1" dirty="0"/>
              <a:t>A mechanical mitral valve with one or more risk factors for stroke;</a:t>
            </a:r>
          </a:p>
          <a:p>
            <a:pPr marL="342900" indent="-342900">
              <a:buAutoNum type="arabicParenBoth"/>
            </a:pPr>
            <a:r>
              <a:rPr lang="en-US" b="1" dirty="0"/>
              <a:t>A recent (&lt; 3 months) thromboembolic event; </a:t>
            </a:r>
          </a:p>
          <a:p>
            <a:pPr marL="342900" indent="-342900">
              <a:buAutoNum type="arabicParenBoth"/>
            </a:pPr>
            <a:r>
              <a:rPr lang="en-US" b="1" dirty="0"/>
              <a:t>High-risk patients (</a:t>
            </a:r>
            <a:r>
              <a:rPr lang="en-US" b="1" dirty="0" err="1"/>
              <a:t>eg</a:t>
            </a:r>
            <a:r>
              <a:rPr lang="en-US" b="1" dirty="0"/>
              <a:t>, prior perioperative stroke), 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EF10F-79B6-6095-B4C5-D2D803172E35}"/>
              </a:ext>
            </a:extLst>
          </p:cNvPr>
          <p:cNvSpPr txBox="1"/>
          <p:nvPr/>
        </p:nvSpPr>
        <p:spPr>
          <a:xfrm>
            <a:off x="8024650" y="2529778"/>
            <a:ext cx="3042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MECHANICAL VALVE PATIENTS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439E5-88E6-D762-F8AD-378C79F7ECF4}"/>
              </a:ext>
            </a:extLst>
          </p:cNvPr>
          <p:cNvSpPr txBox="1"/>
          <p:nvPr/>
        </p:nvSpPr>
        <p:spPr>
          <a:xfrm>
            <a:off x="8024650" y="1597579"/>
            <a:ext cx="2632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HEPARIN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BRIDGING IN</a:t>
            </a:r>
          </a:p>
        </p:txBody>
      </p:sp>
    </p:spTree>
    <p:extLst>
      <p:ext uri="{BB962C8B-B14F-4D97-AF65-F5344CB8AC3E}">
        <p14:creationId xmlns:p14="http://schemas.microsoft.com/office/powerpoint/2010/main" val="106984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5A3E-D817-6597-6833-A79DE0E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stellar" panose="020A0402060406010301" pitchFamily="18" charset="0"/>
              </a:rPr>
              <a:t>aim</a:t>
            </a:r>
            <a:endParaRPr lang="en-IN" b="1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4662-1B37-7466-C337-2A1BD139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Guide to manage patients in peri-operative period taking </a:t>
            </a:r>
          </a:p>
          <a:p>
            <a:pPr marL="0" indent="0">
              <a:buNone/>
            </a:pPr>
            <a:r>
              <a:rPr lang="en-US" sz="2800" b="1" dirty="0"/>
              <a:t>oral anticoagulant</a:t>
            </a:r>
            <a:r>
              <a:rPr lang="en-US" sz="2800" dirty="0"/>
              <a:t> </a:t>
            </a:r>
            <a:r>
              <a:rPr lang="en-US" sz="2800" b="1" dirty="0"/>
              <a:t>/</a:t>
            </a:r>
            <a:r>
              <a:rPr lang="en-US" sz="2800" dirty="0"/>
              <a:t> </a:t>
            </a:r>
            <a:r>
              <a:rPr lang="en-US" sz="2800" b="1" dirty="0"/>
              <a:t>antiplatelet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350878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2C43-C22F-B985-DC5E-40CB98E9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54" y="928646"/>
            <a:ext cx="5532328" cy="2003741"/>
          </a:xfrm>
        </p:spPr>
        <p:txBody>
          <a:bodyPr>
            <a:noAutofit/>
          </a:bodyPr>
          <a:lstStyle/>
          <a:p>
            <a:r>
              <a:rPr lang="en-US" cap="none" dirty="0"/>
              <a:t>AF Patients on warfarin who require interruption for an elective surgery/procedure, we recommend </a:t>
            </a:r>
            <a:r>
              <a:rPr lang="en-US" cap="none" dirty="0">
                <a:solidFill>
                  <a:srgbClr val="FF0000"/>
                </a:solidFill>
              </a:rPr>
              <a:t>against heparin bridging </a:t>
            </a:r>
            <a:br>
              <a:rPr lang="en-US" cap="none" dirty="0"/>
            </a:br>
            <a:r>
              <a:rPr lang="en-US" sz="1400" dirty="0"/>
              <a:t>(</a:t>
            </a:r>
            <a:r>
              <a:rPr lang="en-US" sz="1200" dirty="0"/>
              <a:t>Strong Recommendation, Moderate Certainty of Evidence).</a:t>
            </a:r>
            <a:endParaRPr lang="en-IN" sz="1800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1DC3-F9BB-D068-8138-78C2F413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6954" y="3145992"/>
            <a:ext cx="6055901" cy="3065622"/>
          </a:xfrm>
        </p:spPr>
        <p:txBody>
          <a:bodyPr>
            <a:normAutofit/>
          </a:bodyPr>
          <a:lstStyle/>
          <a:p>
            <a:r>
              <a:rPr lang="en-US" sz="2400" dirty="0"/>
              <a:t>Exceptions: </a:t>
            </a:r>
          </a:p>
          <a:p>
            <a:r>
              <a:rPr lang="en-US" sz="2400" dirty="0"/>
              <a:t>1)Recent [&lt; 3 month] history of stroke or TIA</a:t>
            </a:r>
          </a:p>
          <a:p>
            <a:r>
              <a:rPr lang="en-US" sz="2400" dirty="0"/>
              <a:t>2) High-risk patients </a:t>
            </a:r>
          </a:p>
          <a:p>
            <a:r>
              <a:rPr lang="en-US" sz="2400" dirty="0"/>
              <a:t>(prior perioperative stroke), or</a:t>
            </a:r>
          </a:p>
          <a:p>
            <a:r>
              <a:rPr lang="en-US" sz="2400" dirty="0"/>
              <a:t>3) CHA2DS2- VASc score </a:t>
            </a:r>
            <a:r>
              <a:rPr lang="en-US" sz="2400" u="sng" dirty="0"/>
              <a:t>&gt;</a:t>
            </a:r>
            <a:r>
              <a:rPr lang="en-US" sz="2400" dirty="0"/>
              <a:t> 7</a:t>
            </a:r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F6BE6-944D-548C-EFBF-9BE3819D710C}"/>
              </a:ext>
            </a:extLst>
          </p:cNvPr>
          <p:cNvSpPr txBox="1"/>
          <p:nvPr/>
        </p:nvSpPr>
        <p:spPr>
          <a:xfrm>
            <a:off x="7993116" y="970882"/>
            <a:ext cx="33422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HEPARIN BRIDGING IN ATRIAL FIBRILLATION PATIENTS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2C43-C22F-B985-DC5E-40CB98E9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27" y="792974"/>
            <a:ext cx="6384256" cy="1830584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VTE On Warfarin Who Require Interruption For An Elective Surgery /Procedure, We Suggest </a:t>
            </a:r>
            <a:r>
              <a:rPr lang="en-US" cap="none" dirty="0">
                <a:solidFill>
                  <a:srgbClr val="FF0000"/>
                </a:solidFill>
              </a:rPr>
              <a:t>Against Heparin Bridging </a:t>
            </a:r>
            <a:r>
              <a:rPr lang="en-US" sz="1600" dirty="0"/>
              <a:t>(Conditional Recommendation, Very Low Certainty of Evidence)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1DC3-F9BB-D068-8138-78C2F413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EXCEPTIONS:</a:t>
            </a:r>
          </a:p>
          <a:p>
            <a:pPr marL="342900" indent="-342900">
              <a:buAutoNum type="arabicParenBoth"/>
            </a:pPr>
            <a:r>
              <a:rPr lang="en-US" sz="2400" dirty="0"/>
              <a:t>Recent (&lt; 3 months) history of VTE, </a:t>
            </a:r>
          </a:p>
          <a:p>
            <a:pPr marL="342900" indent="-342900">
              <a:buAutoNum type="arabicParenBoth"/>
            </a:pPr>
            <a:r>
              <a:rPr lang="en-US" sz="2400" dirty="0"/>
              <a:t>Severe thrombophilia, or</a:t>
            </a:r>
          </a:p>
          <a:p>
            <a:pPr marL="342900" indent="-342900">
              <a:buAutoNum type="arabicParenBoth"/>
            </a:pPr>
            <a:r>
              <a:rPr lang="en-US" sz="2400" dirty="0"/>
              <a:t>Selected types of active cancer</a:t>
            </a:r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7BEF0-9E21-E07B-D28B-2D785687CAA9}"/>
              </a:ext>
            </a:extLst>
          </p:cNvPr>
          <p:cNvSpPr txBox="1"/>
          <p:nvPr/>
        </p:nvSpPr>
        <p:spPr>
          <a:xfrm>
            <a:off x="7977352" y="1103586"/>
            <a:ext cx="30472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HEPARIN BRIDGING IN VTE PATIENTS</a:t>
            </a:r>
            <a:endParaRPr lang="en-IN" sz="4000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630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A006-AACD-6EBE-BB9F-3A848292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700CA-E2ED-D1F1-E824-BFB6A6CB5D7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84FC-B7E5-686B-C961-75FB23A14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0E1CC-85B6-F915-F18A-30F13F91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F2E52-C646-F494-4F82-D6506B2FAA95}"/>
              </a:ext>
            </a:extLst>
          </p:cNvPr>
          <p:cNvSpPr txBox="1"/>
          <p:nvPr/>
        </p:nvSpPr>
        <p:spPr>
          <a:xfrm>
            <a:off x="599090" y="804041"/>
            <a:ext cx="10689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RISK STRATIFICATION:</a:t>
            </a:r>
          </a:p>
          <a:p>
            <a:endParaRPr lang="en-US" sz="2800" dirty="0"/>
          </a:p>
          <a:p>
            <a:r>
              <a:rPr lang="en-US" sz="2800" dirty="0"/>
              <a:t>HIGH RISK FOR THROMBOEMBOLISM – </a:t>
            </a:r>
            <a:r>
              <a:rPr lang="en-US" sz="2800" dirty="0">
                <a:solidFill>
                  <a:srgbClr val="00B0F0"/>
                </a:solidFill>
              </a:rPr>
              <a:t>HEPARIN BRIDGING</a:t>
            </a:r>
          </a:p>
          <a:p>
            <a:endParaRPr lang="en-US" sz="2800" dirty="0"/>
          </a:p>
          <a:p>
            <a:r>
              <a:rPr lang="en-US" sz="2800" dirty="0"/>
              <a:t>LOW TO MODERATE RISK FOR THROMBOEMBOLISM- </a:t>
            </a:r>
            <a:r>
              <a:rPr lang="en-US" sz="2800" dirty="0">
                <a:solidFill>
                  <a:srgbClr val="00B0F0"/>
                </a:solidFill>
              </a:rPr>
              <a:t>AGAINST HEPARIN BRIDGING</a:t>
            </a:r>
            <a:endParaRPr lang="en-IN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6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2C43-C22F-B985-DC5E-40CB98E9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784" y="142867"/>
            <a:ext cx="5597949" cy="2255559"/>
          </a:xfrm>
        </p:spPr>
        <p:txBody>
          <a:bodyPr>
            <a:normAutofit/>
          </a:bodyPr>
          <a:lstStyle/>
          <a:p>
            <a:r>
              <a:rPr lang="en-US" sz="2800" cap="none" dirty="0"/>
              <a:t>Pts on Warfarin for dental procedure, we suggest </a:t>
            </a:r>
            <a:r>
              <a:rPr lang="en-US" sz="2800" cap="none" dirty="0">
                <a:solidFill>
                  <a:srgbClr val="FF0000"/>
                </a:solidFill>
              </a:rPr>
              <a:t>continuation of warfarin over interruption </a:t>
            </a:r>
            <a:br>
              <a:rPr lang="en-US" sz="2200" dirty="0"/>
            </a:br>
            <a:r>
              <a:rPr lang="en-US" sz="1200" dirty="0"/>
              <a:t>(Conditional Recommendation, Low Certainty of Evidence)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51DC3-F9BB-D068-8138-78C2F413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5584" y="3145992"/>
            <a:ext cx="5589149" cy="2003742"/>
          </a:xfrm>
        </p:spPr>
        <p:txBody>
          <a:bodyPr>
            <a:noAutofit/>
          </a:bodyPr>
          <a:lstStyle/>
          <a:p>
            <a:r>
              <a:rPr lang="en-US" b="1" u="sng" dirty="0"/>
              <a:t>Risk of bleeding vary:</a:t>
            </a:r>
          </a:p>
          <a:p>
            <a:r>
              <a:rPr lang="en-US" dirty="0"/>
              <a:t>Single tooth extraction- Low risk </a:t>
            </a:r>
          </a:p>
          <a:p>
            <a:r>
              <a:rPr lang="en-US" dirty="0"/>
              <a:t>Multiple tooth extraction / poor gingival health- Higher risk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Warfarin can be WITHHELD if bleeding risk is 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21962-D3F5-D625-D299-A21BDE9ECDA9}"/>
              </a:ext>
            </a:extLst>
          </p:cNvPr>
          <p:cNvSpPr txBox="1"/>
          <p:nvPr/>
        </p:nvSpPr>
        <p:spPr>
          <a:xfrm>
            <a:off x="8154650" y="1251937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MINOR DENTAL PROCEDURES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1)Single/Multiple Tooth Extraction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2)Endodontic (Root Canal) Procedures</a:t>
            </a:r>
            <a:endParaRPr lang="en-IN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86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C46AF4-BA5F-EEE6-56E7-85349B782E74}"/>
              </a:ext>
            </a:extLst>
          </p:cNvPr>
          <p:cNvSpPr txBox="1"/>
          <p:nvPr/>
        </p:nvSpPr>
        <p:spPr>
          <a:xfrm>
            <a:off x="689548" y="539646"/>
            <a:ext cx="11122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Additional precautions: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/>
              <a:t>Use of pro hemostatic agents along with warfarin.</a:t>
            </a:r>
          </a:p>
          <a:p>
            <a:endParaRPr lang="en-US" sz="2400" dirty="0"/>
          </a:p>
          <a:p>
            <a:r>
              <a:rPr lang="en-US" sz="2400" dirty="0"/>
              <a:t>Pro hemostatic agents include Pre and Post Procedure administration of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oral tranexamic acid mouth wash </a:t>
            </a:r>
            <a:r>
              <a:rPr lang="en-US" sz="2400" dirty="0"/>
              <a:t>, 2-3 times daily </a:t>
            </a:r>
          </a:p>
          <a:p>
            <a:endParaRPr lang="en-IN" sz="2400" dirty="0"/>
          </a:p>
          <a:p>
            <a:r>
              <a:rPr lang="en-IN" sz="2400" dirty="0"/>
              <a:t>Intervention specific measures – </a:t>
            </a:r>
          </a:p>
          <a:p>
            <a:pPr marL="342900" indent="-342900">
              <a:buAutoNum type="alphaLcParenR"/>
            </a:pPr>
            <a:r>
              <a:rPr lang="en-IN" sz="2400" dirty="0"/>
              <a:t>Extra sutures and</a:t>
            </a:r>
          </a:p>
          <a:p>
            <a:pPr marL="342900" indent="-342900">
              <a:buAutoNum type="alphaLcParenR"/>
            </a:pPr>
            <a:r>
              <a:rPr lang="en-IN" sz="2400" dirty="0"/>
              <a:t>Gauze soaked in tranexamic acid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72ABD-455C-41B5-8EF9-AA4B5BB6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69561" y="254833"/>
            <a:ext cx="1942688" cy="13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2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4FBD-276E-68C5-D0E9-EF49C56F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Pts On Warfarin Require A Minor Dermatologic Procedure, We Suggest </a:t>
            </a:r>
            <a:r>
              <a:rPr lang="en-US" cap="none" dirty="0">
                <a:solidFill>
                  <a:srgbClr val="FF0000"/>
                </a:solidFill>
              </a:rPr>
              <a:t>Continuation Of Warfarin</a:t>
            </a:r>
            <a:r>
              <a:rPr lang="en-US" cap="none" dirty="0"/>
              <a:t> Over Interruption </a:t>
            </a:r>
            <a:r>
              <a:rPr lang="en-US" sz="1600" dirty="0"/>
              <a:t>(Conditional Recommendation, Very Low Certainty of Evidence).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1FD7B-9948-BDE3-BAA2-B38DA08F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Exceptions:</a:t>
            </a:r>
          </a:p>
          <a:p>
            <a:r>
              <a:rPr lang="en-US" sz="2400" dirty="0"/>
              <a:t>1)Resection (&gt;3cm)</a:t>
            </a:r>
          </a:p>
          <a:p>
            <a:r>
              <a:rPr lang="en-US" sz="2400" dirty="0"/>
              <a:t>2)Lengthy wound healing is expected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: skin graft)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44B00-6583-787E-5065-AAC126A02490}"/>
              </a:ext>
            </a:extLst>
          </p:cNvPr>
          <p:cNvSpPr txBox="1"/>
          <p:nvPr/>
        </p:nvSpPr>
        <p:spPr>
          <a:xfrm>
            <a:off x="7853101" y="1129513"/>
            <a:ext cx="3718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MINOR DERMATOLOGIC PROCEDURES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5F1C5-0937-D5E4-B629-40CBA800849C}"/>
              </a:ext>
            </a:extLst>
          </p:cNvPr>
          <p:cNvSpPr txBox="1"/>
          <p:nvPr/>
        </p:nvSpPr>
        <p:spPr>
          <a:xfrm>
            <a:off x="8049718" y="2960097"/>
            <a:ext cx="3072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Excision of skin cancers , actinic keratoses , premalignant or cancerous skin naevi</a:t>
            </a:r>
            <a:endParaRPr lang="en-IN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5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3A7A-5A19-0683-3331-8FCC1767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21" y="3632870"/>
            <a:ext cx="5532328" cy="1830584"/>
          </a:xfrm>
        </p:spPr>
        <p:txBody>
          <a:bodyPr>
            <a:normAutofit fontScale="90000"/>
          </a:bodyPr>
          <a:lstStyle/>
          <a:p>
            <a:br>
              <a:rPr lang="en-US" sz="3100" cap="none" dirty="0"/>
            </a:br>
            <a:r>
              <a:rPr lang="en-US" sz="2000" cap="none" dirty="0"/>
              <a:t>EXCEPTION</a:t>
            </a:r>
            <a:br>
              <a:rPr lang="en-US" cap="none" dirty="0"/>
            </a:br>
            <a:r>
              <a:rPr lang="en-US" cap="none" dirty="0"/>
              <a:t>Retrobulbar (intraconal) anesthesia/ complex retinal surgery in anticoagulated patients – retrobulbar hematoma ---</a:t>
            </a:r>
            <a:r>
              <a:rPr lang="en-US" cap="none" dirty="0">
                <a:solidFill>
                  <a:srgbClr val="FF0000"/>
                </a:solidFill>
              </a:rPr>
              <a:t>Loss Of Vision</a:t>
            </a:r>
            <a:r>
              <a:rPr lang="en-US" cap="none" dirty="0"/>
              <a:t>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10C1C-BB11-DA3E-C336-FD1E9036F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9121" y="827325"/>
            <a:ext cx="5524404" cy="200374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Patients on warfarin for minor ophthalmologic procedure, we suggest </a:t>
            </a:r>
            <a:r>
              <a:rPr lang="en-US" sz="3200" dirty="0">
                <a:solidFill>
                  <a:srgbClr val="FF0000"/>
                </a:solidFill>
              </a:rPr>
              <a:t>continuation of VKA </a:t>
            </a:r>
            <a:r>
              <a:rPr lang="en-US" sz="3200" dirty="0"/>
              <a:t>over VKA interruption</a:t>
            </a:r>
            <a:endParaRPr lang="en-I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3D50A-E41B-CFB1-C275-6C36E07C3E54}"/>
              </a:ext>
            </a:extLst>
          </p:cNvPr>
          <p:cNvSpPr txBox="1"/>
          <p:nvPr/>
        </p:nvSpPr>
        <p:spPr>
          <a:xfrm>
            <a:off x="7858980" y="1122970"/>
            <a:ext cx="3271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OPHTHALMIC PROCEDURES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7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40B7-546F-0908-3A2B-52F7F91E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cap="none" dirty="0"/>
              <a:t>Patients On Warfarin Requiring pacemaker or ICD implantation, we recommend continuation of Warfarin over interruption and heparin bridging </a:t>
            </a:r>
            <a:r>
              <a:rPr lang="en-US" sz="1400" dirty="0"/>
              <a:t>(Strong Recommendation, Moderate Certainty of Evidence)</a:t>
            </a:r>
            <a:endParaRPr lang="en-IN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B2E59-EFD3-52AB-D5D6-7FDFAF485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EXCEPTION: </a:t>
            </a:r>
          </a:p>
          <a:p>
            <a:r>
              <a:rPr lang="en-US" sz="2400" dirty="0"/>
              <a:t>1) INR &gt; 3.0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1FB14-111E-F13E-5A7B-213597E81B01}"/>
              </a:ext>
            </a:extLst>
          </p:cNvPr>
          <p:cNvSpPr txBox="1"/>
          <p:nvPr/>
        </p:nvSpPr>
        <p:spPr>
          <a:xfrm>
            <a:off x="7809876" y="1129513"/>
            <a:ext cx="3446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CARDIAC DEVICE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IMPLANTATION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7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AD9A10-834C-D8CC-A9C8-C73009596635}"/>
              </a:ext>
            </a:extLst>
          </p:cNvPr>
          <p:cNvSpPr txBox="1"/>
          <p:nvPr/>
        </p:nvSpPr>
        <p:spPr>
          <a:xfrm>
            <a:off x="835572" y="614854"/>
            <a:ext cx="109097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BRUISE CONTROL trial </a:t>
            </a:r>
          </a:p>
          <a:p>
            <a:endParaRPr lang="en-US" sz="2000" b="1" dirty="0"/>
          </a:p>
          <a:p>
            <a:r>
              <a:rPr lang="en-US" sz="2000" b="1" dirty="0"/>
              <a:t>AIM :</a:t>
            </a:r>
            <a:r>
              <a:rPr lang="en-US" sz="2000" dirty="0"/>
              <a:t>  	Warfarin interruption-bridging </a:t>
            </a:r>
            <a:r>
              <a:rPr lang="en-US" sz="2000" b="1" dirty="0"/>
              <a:t>vs</a:t>
            </a:r>
            <a:r>
              <a:rPr lang="en-US" sz="2000" dirty="0"/>
              <a:t> warfarin continuation-no bridging strategy </a:t>
            </a:r>
          </a:p>
          <a:p>
            <a:endParaRPr lang="en-US" sz="2000" dirty="0"/>
          </a:p>
          <a:p>
            <a:r>
              <a:rPr lang="en-US" sz="2000" b="1" dirty="0"/>
              <a:t>STUDY GROUP:																			</a:t>
            </a:r>
          </a:p>
          <a:p>
            <a:endParaRPr lang="en-US" sz="2000" b="1" dirty="0"/>
          </a:p>
          <a:p>
            <a:r>
              <a:rPr lang="en-US" sz="2000" dirty="0"/>
              <a:t> Atrial fibrillation or a mechanical heart valve who required implantation of a pacemaker or ICD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METHODS:</a:t>
            </a:r>
          </a:p>
          <a:p>
            <a:r>
              <a:rPr lang="en-US" sz="2000" dirty="0"/>
              <a:t>In the warfarin interruption-bridging group,  heparin was given pre-procedure for 3 days. </a:t>
            </a:r>
            <a:r>
              <a:rPr lang="en-US" sz="2000" dirty="0" err="1"/>
              <a:t>Postprocedure</a:t>
            </a:r>
            <a:r>
              <a:rPr lang="en-US" sz="2000" dirty="0"/>
              <a:t> started within 24 hours</a:t>
            </a:r>
          </a:p>
          <a:p>
            <a:endParaRPr lang="en-US" sz="2000" b="1" dirty="0"/>
          </a:p>
          <a:p>
            <a:r>
              <a:rPr lang="en-US" sz="2000" b="1" dirty="0"/>
              <a:t>PRIMARY OUTCOME:</a:t>
            </a:r>
          </a:p>
          <a:p>
            <a:r>
              <a:rPr lang="en-US" sz="2000" dirty="0"/>
              <a:t>Pocket hematoma – </a:t>
            </a:r>
          </a:p>
          <a:p>
            <a:r>
              <a:rPr lang="en-US" sz="2000" dirty="0"/>
              <a:t>1)3.5% (12 of 343) of patients in the warfarin continuation group, </a:t>
            </a:r>
          </a:p>
          <a:p>
            <a:r>
              <a:rPr lang="en-US" sz="2000" dirty="0"/>
              <a:t>2)16.0% (54 of 338) of patients in the warfarin interruption-bridging group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7200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EB6075-9DAE-CEF1-17B5-5DEFC86DD193}"/>
              </a:ext>
            </a:extLst>
          </p:cNvPr>
          <p:cNvSpPr/>
          <p:nvPr/>
        </p:nvSpPr>
        <p:spPr>
          <a:xfrm>
            <a:off x="1741357" y="2082915"/>
            <a:ext cx="87092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Patients interventions comparators outcomes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8A7BF-ACBB-68BB-1FE1-3FA8F96D5C12}"/>
              </a:ext>
            </a:extLst>
          </p:cNvPr>
          <p:cNvSpPr/>
          <p:nvPr/>
        </p:nvSpPr>
        <p:spPr>
          <a:xfrm>
            <a:off x="4866475" y="758707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PICO</a:t>
            </a:r>
          </a:p>
        </p:txBody>
      </p:sp>
    </p:spTree>
    <p:extLst>
      <p:ext uri="{BB962C8B-B14F-4D97-AF65-F5344CB8AC3E}">
        <p14:creationId xmlns:p14="http://schemas.microsoft.com/office/powerpoint/2010/main" val="2214461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6C09-0B12-2E82-7114-3F71CDC3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05" y="400806"/>
            <a:ext cx="5532328" cy="2503853"/>
          </a:xfrm>
        </p:spPr>
        <p:txBody>
          <a:bodyPr>
            <a:normAutofit/>
          </a:bodyPr>
          <a:lstStyle/>
          <a:p>
            <a:r>
              <a:rPr lang="en-US" sz="2700" cap="none" dirty="0"/>
              <a:t>Patients On Warfarin Who Require VKA Interruption For </a:t>
            </a:r>
            <a:r>
              <a:rPr lang="en-US" sz="2700" cap="none" dirty="0">
                <a:solidFill>
                  <a:srgbClr val="FF0000"/>
                </a:solidFill>
              </a:rPr>
              <a:t>A Colonoscopy With Anticipated Polypectomy</a:t>
            </a:r>
            <a:r>
              <a:rPr lang="en-US" sz="2700" cap="none" dirty="0"/>
              <a:t>, We Suggest Against Heparin Bridging during Warfarin interruption</a:t>
            </a:r>
            <a:br>
              <a:rPr lang="en-US" sz="2700" cap="none" dirty="0"/>
            </a:br>
            <a:r>
              <a:rPr lang="en-US" sz="1200" dirty="0"/>
              <a:t>(Conditional Recommendation, Very Low Certainty of Evidence)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5D8B-138F-0C64-8CA8-351ADC380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Pts undergoing polypectomy </a:t>
            </a:r>
          </a:p>
          <a:p>
            <a:r>
              <a:rPr lang="en-US" dirty="0"/>
              <a:t>Potential for post-procedure bleeding</a:t>
            </a:r>
          </a:p>
          <a:p>
            <a:r>
              <a:rPr lang="en-US" dirty="0"/>
              <a:t>When the scar formed over the polyp stalk is dislodged - </a:t>
            </a:r>
            <a:r>
              <a:rPr lang="en-US" dirty="0">
                <a:solidFill>
                  <a:srgbClr val="FF0000"/>
                </a:solidFill>
              </a:rPr>
              <a:t>potential exposure of friable, vascular tissue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E401F-D93E-3932-C237-7890E672B887}"/>
              </a:ext>
            </a:extLst>
          </p:cNvPr>
          <p:cNvSpPr txBox="1"/>
          <p:nvPr/>
        </p:nvSpPr>
        <p:spPr>
          <a:xfrm>
            <a:off x="7851227" y="1129513"/>
            <a:ext cx="375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COLONOSCOPY</a:t>
            </a:r>
            <a:endParaRPr lang="en-I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F46DB2-C7AD-4675-9B29-6D42E0D8B75C}"/>
              </a:ext>
            </a:extLst>
          </p:cNvPr>
          <p:cNvSpPr txBox="1"/>
          <p:nvPr/>
        </p:nvSpPr>
        <p:spPr>
          <a:xfrm>
            <a:off x="1403131" y="788276"/>
            <a:ext cx="1078886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HEPARIN BRIDGING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endParaRPr lang="en-US" sz="2800" dirty="0"/>
          </a:p>
          <a:p>
            <a:r>
              <a:rPr lang="en-US" sz="2800" dirty="0">
                <a:latin typeface="Copperplate Gothic Bold" panose="020E0705020206020404" pitchFamily="34" charset="0"/>
              </a:rPr>
              <a:t>Pharmacological Background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LMWHs- </a:t>
            </a:r>
          </a:p>
          <a:p>
            <a:endParaRPr lang="en-US" sz="2800" dirty="0"/>
          </a:p>
          <a:p>
            <a:r>
              <a:rPr lang="en-US" sz="2800" dirty="0"/>
              <a:t>Elimination half life- 3-5 hours</a:t>
            </a:r>
          </a:p>
          <a:p>
            <a:r>
              <a:rPr lang="en-US" sz="2800" dirty="0"/>
              <a:t>Peak action- 3-4 hours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UFH-</a:t>
            </a:r>
          </a:p>
          <a:p>
            <a:endParaRPr lang="en-US" sz="2800" dirty="0"/>
          </a:p>
          <a:p>
            <a:r>
              <a:rPr lang="en-US" sz="2800" dirty="0"/>
              <a:t>Elimination half life- 30-120 minutes (dose dependent)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782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880F7C-9A1E-28BC-4C40-284259DCD4AE}"/>
              </a:ext>
            </a:extLst>
          </p:cNvPr>
          <p:cNvSpPr txBox="1"/>
          <p:nvPr/>
        </p:nvSpPr>
        <p:spPr>
          <a:xfrm>
            <a:off x="662152" y="804041"/>
            <a:ext cx="106259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Perioperative use of IV UFH as Bridging Anticoagulant:</a:t>
            </a:r>
          </a:p>
          <a:p>
            <a:endParaRPr lang="en-US" sz="2800" dirty="0"/>
          </a:p>
          <a:p>
            <a:r>
              <a:rPr lang="en-US" sz="2800" u="sng" dirty="0"/>
              <a:t>Recommendation:</a:t>
            </a:r>
          </a:p>
          <a:p>
            <a:endParaRPr lang="en-US" sz="2800" dirty="0"/>
          </a:p>
          <a:p>
            <a:r>
              <a:rPr lang="en-US" sz="2800" dirty="0"/>
              <a:t>  Stop </a:t>
            </a:r>
            <a:r>
              <a:rPr lang="en-US" sz="2800" u="sng" dirty="0"/>
              <a:t>&gt;</a:t>
            </a:r>
            <a:r>
              <a:rPr lang="en-US" sz="2800" dirty="0"/>
              <a:t> 4 hours before surgery</a:t>
            </a:r>
          </a:p>
          <a:p>
            <a:r>
              <a:rPr lang="en-US" sz="2800" dirty="0"/>
              <a:t>  </a:t>
            </a:r>
          </a:p>
          <a:p>
            <a:r>
              <a:rPr lang="en-US" sz="2800" dirty="0"/>
              <a:t>  Restart </a:t>
            </a:r>
            <a:r>
              <a:rPr lang="en-US" sz="2800" u="sng" dirty="0"/>
              <a:t>&gt;</a:t>
            </a:r>
            <a:r>
              <a:rPr lang="en-US" sz="2800" dirty="0"/>
              <a:t> 24 hours after surgery</a:t>
            </a:r>
          </a:p>
          <a:p>
            <a:endParaRPr lang="en-US" sz="2800" dirty="0"/>
          </a:p>
          <a:p>
            <a:r>
              <a:rPr lang="en-US" sz="2800" dirty="0"/>
              <a:t>Restarting UFH without Bolus and at lower dose (Lower target </a:t>
            </a:r>
            <a:r>
              <a:rPr lang="en-US" sz="2800" dirty="0" err="1"/>
              <a:t>aPTT</a:t>
            </a:r>
            <a:r>
              <a:rPr lang="en-US" sz="2800" dirty="0"/>
              <a:t>)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077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641D8A-843D-420D-1034-8A6284FE9E3B}"/>
              </a:ext>
            </a:extLst>
          </p:cNvPr>
          <p:cNvSpPr txBox="1"/>
          <p:nvPr/>
        </p:nvSpPr>
        <p:spPr>
          <a:xfrm>
            <a:off x="1182414" y="788276"/>
            <a:ext cx="1086244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Perioperative use of LMW Heparin as Bridging Anticoagulant 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Last Pre-Operative LMWH at 24 hours prior</a:t>
            </a:r>
          </a:p>
          <a:p>
            <a:endParaRPr lang="en-US" sz="2800" dirty="0"/>
          </a:p>
          <a:p>
            <a:r>
              <a:rPr lang="en-US" sz="2800" dirty="0"/>
              <a:t>High bleed risk: ½ the dose of LMW heparin 2</a:t>
            </a:r>
            <a:r>
              <a:rPr lang="en-US" sz="2800" baseline="30000" dirty="0"/>
              <a:t>nd</a:t>
            </a:r>
            <a:r>
              <a:rPr lang="en-US" sz="2800" dirty="0"/>
              <a:t> day prior to </a:t>
            </a:r>
            <a:r>
              <a:rPr lang="en-US" sz="3600" dirty="0" err="1"/>
              <a:t>s</a:t>
            </a:r>
            <a:r>
              <a:rPr lang="en-US" sz="2800" dirty="0" err="1"/>
              <a:t>x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Measurement of Anti </a:t>
            </a:r>
            <a:r>
              <a:rPr lang="en-US" sz="2800" dirty="0" err="1"/>
              <a:t>Xa</a:t>
            </a:r>
            <a:r>
              <a:rPr lang="en-US" sz="2800" dirty="0"/>
              <a:t> levels Only for High bleed risk / Emergent surgery.</a:t>
            </a:r>
          </a:p>
          <a:p>
            <a:endParaRPr lang="en-US" sz="2800" dirty="0"/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966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C67C9-323F-A6E5-280D-7EA00960D92A}"/>
              </a:ext>
            </a:extLst>
          </p:cNvPr>
          <p:cNvSpPr txBox="1"/>
          <p:nvPr/>
        </p:nvSpPr>
        <p:spPr>
          <a:xfrm>
            <a:off x="882869" y="740979"/>
            <a:ext cx="104525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to Restart LMWH  Post operatively</a:t>
            </a:r>
          </a:p>
          <a:p>
            <a:endParaRPr lang="en-US" sz="2800" dirty="0"/>
          </a:p>
          <a:p>
            <a:r>
              <a:rPr lang="en-US" sz="2800" dirty="0"/>
              <a:t>Wait for:</a:t>
            </a:r>
          </a:p>
          <a:p>
            <a:endParaRPr lang="en-US" sz="2800" dirty="0"/>
          </a:p>
          <a:p>
            <a:r>
              <a:rPr lang="en-US" sz="2800" dirty="0"/>
              <a:t>Low Bleed Risk: 24 hours</a:t>
            </a:r>
          </a:p>
          <a:p>
            <a:endParaRPr lang="en-US" sz="2800" dirty="0"/>
          </a:p>
          <a:p>
            <a:r>
              <a:rPr lang="en-US" sz="2800" dirty="0"/>
              <a:t>High Bleed Risk: 48 – 72 hours</a:t>
            </a:r>
          </a:p>
          <a:p>
            <a:endParaRPr lang="en-US" sz="2800" dirty="0"/>
          </a:p>
          <a:p>
            <a:r>
              <a:rPr lang="en-US" sz="2800" dirty="0"/>
              <a:t>If such High bleed risk pts are at high risk of post operative VTE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Start at Lower VTE dose for initial 2-3 days</a:t>
            </a:r>
          </a:p>
        </p:txBody>
      </p:sp>
    </p:spTree>
    <p:extLst>
      <p:ext uri="{BB962C8B-B14F-4D97-AF65-F5344CB8AC3E}">
        <p14:creationId xmlns:p14="http://schemas.microsoft.com/office/powerpoint/2010/main" val="2703151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CC707-793B-A465-604D-56D1833C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2" t="20970" r="22419" b="14081"/>
          <a:stretch/>
        </p:blipFill>
        <p:spPr>
          <a:xfrm>
            <a:off x="0" y="-1"/>
            <a:ext cx="12192000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35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D6F298-AAA6-0466-17B4-F47E0D7FE641}"/>
              </a:ext>
            </a:extLst>
          </p:cNvPr>
          <p:cNvSpPr/>
          <p:nvPr/>
        </p:nvSpPr>
        <p:spPr>
          <a:xfrm>
            <a:off x="4094804" y="2044005"/>
            <a:ext cx="2394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NOAC</a:t>
            </a:r>
            <a:endParaRPr lang="en-IN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58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5198D-3C86-A66F-F6AE-5A4A9C5F2B3B}"/>
              </a:ext>
            </a:extLst>
          </p:cNvPr>
          <p:cNvSpPr txBox="1"/>
          <p:nvPr/>
        </p:nvSpPr>
        <p:spPr>
          <a:xfrm>
            <a:off x="1424066" y="614597"/>
            <a:ext cx="96236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TO STOP NOAC BEFORE SURGERY ?</a:t>
            </a:r>
            <a:endParaRPr lang="en-US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Pharmaco-Kinetic Based approach:</a:t>
            </a:r>
          </a:p>
          <a:p>
            <a:endParaRPr lang="en-US" sz="2800" dirty="0"/>
          </a:p>
          <a:p>
            <a:r>
              <a:rPr lang="en-US" sz="2800" dirty="0"/>
              <a:t>Half life – </a:t>
            </a:r>
            <a:r>
              <a:rPr lang="en-US" sz="2800" dirty="0">
                <a:solidFill>
                  <a:srgbClr val="C00000"/>
                </a:solidFill>
              </a:rPr>
              <a:t>9-14 hours</a:t>
            </a:r>
          </a:p>
          <a:p>
            <a:endParaRPr lang="en-US" sz="2800" dirty="0"/>
          </a:p>
          <a:p>
            <a:r>
              <a:rPr lang="en-US" sz="2800" dirty="0"/>
              <a:t>High Bleed risk surgery-  4-5 half life before surgery (2 days)</a:t>
            </a:r>
          </a:p>
          <a:p>
            <a:endParaRPr lang="en-US" sz="2800" dirty="0"/>
          </a:p>
          <a:p>
            <a:r>
              <a:rPr lang="en-US" sz="2800" dirty="0"/>
              <a:t>Low to Moderate Risk surgery- 3 half life before surgery (1 day)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31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2BD09-8579-6871-4E47-BACA7C0AC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2" r="170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0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85664-0A41-C94E-4644-4D785C541113}"/>
              </a:ext>
            </a:extLst>
          </p:cNvPr>
          <p:cNvSpPr txBox="1"/>
          <p:nvPr/>
        </p:nvSpPr>
        <p:spPr>
          <a:xfrm>
            <a:off x="869430" y="614597"/>
            <a:ext cx="106430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Renal failure patients?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When to stop before surgery?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DABIGATRAN</a:t>
            </a:r>
          </a:p>
          <a:p>
            <a:r>
              <a:rPr lang="en-US" sz="3200" dirty="0">
                <a:solidFill>
                  <a:srgbClr val="FF0000"/>
                </a:solidFill>
              </a:rPr>
              <a:t>(Creatinine Clearance &lt; 50 ml/min)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2 Days Off-  Low - To - Moderate Risk Bleed </a:t>
            </a:r>
          </a:p>
          <a:p>
            <a:endParaRPr lang="en-US" sz="3200" dirty="0"/>
          </a:p>
          <a:p>
            <a:r>
              <a:rPr lang="en-US" sz="3200" dirty="0"/>
              <a:t>4 Days Off-  High Bleed Risk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3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5E06-DC1F-B7D0-0218-3766C6DD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PATIENT GROUPS</a:t>
            </a:r>
            <a:endParaRPr lang="en-IN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920-99B3-78F9-6F85-3B50DC4D5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91911"/>
            <a:ext cx="4859280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patients who are receiving  oral Anticoagulation,</a:t>
            </a:r>
          </a:p>
          <a:p>
            <a:pPr marL="0" indent="0">
              <a:buNone/>
            </a:pPr>
            <a:r>
              <a:rPr lang="en-US" dirty="0"/>
              <a:t>the recommendations will pertain to </a:t>
            </a:r>
          </a:p>
          <a:p>
            <a:pPr marL="0" indent="0">
              <a:buNone/>
            </a:pPr>
            <a:r>
              <a:rPr lang="en-US" dirty="0"/>
              <a:t>1)Chronic atrial fibrillation; </a:t>
            </a:r>
          </a:p>
          <a:p>
            <a:pPr marL="0" indent="0">
              <a:buNone/>
            </a:pPr>
            <a:r>
              <a:rPr lang="en-US" dirty="0"/>
              <a:t>2)Mechanical prosthetic heart valve; or</a:t>
            </a:r>
          </a:p>
          <a:p>
            <a:pPr marL="0" indent="0">
              <a:buNone/>
            </a:pPr>
            <a:r>
              <a:rPr lang="en-US" dirty="0"/>
              <a:t>3) VTE.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3917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65D91-A387-6661-B90F-98E8FB7734BC}"/>
              </a:ext>
            </a:extLst>
          </p:cNvPr>
          <p:cNvSpPr txBox="1"/>
          <p:nvPr/>
        </p:nvSpPr>
        <p:spPr>
          <a:xfrm>
            <a:off x="494676" y="259699"/>
            <a:ext cx="8769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Serum NOAC-level ; When to test?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Case by case basis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2400" dirty="0"/>
              <a:t>Ex; Patient requiring emergency surgery/procedure </a:t>
            </a:r>
          </a:p>
          <a:p>
            <a:r>
              <a:rPr lang="en-US" sz="2400" dirty="0"/>
              <a:t>NOAC testing can be done </a:t>
            </a:r>
          </a:p>
          <a:p>
            <a:r>
              <a:rPr lang="en-US" sz="2400" dirty="0"/>
              <a:t>For active NOAC reversal with </a:t>
            </a:r>
            <a:r>
              <a:rPr lang="en-US" sz="2400" dirty="0">
                <a:solidFill>
                  <a:srgbClr val="C00000"/>
                </a:solidFill>
              </a:rPr>
              <a:t>administration of blood products or DOAC specific reversal agents.</a:t>
            </a:r>
            <a:endParaRPr lang="en-IN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5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E408-6DE7-E217-963E-E8A6DC0E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When To Start NOAC - Post surgery?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6BF8-1E21-26F2-8D30-F01927E2F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Wait for: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800" dirty="0"/>
              <a:t>Low Bleed Risk: 24 hours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High Bleed Risk: 48 – 72 hours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2920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164B-CAFF-5025-B703-D873D8A7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3790-7DDF-410B-4AFF-59E018D6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BB1F8-5ED5-0783-7A6D-14DD1E55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9" t="29383" r="23279" b="11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6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2C5D-E37D-ADBE-7C7D-3EAD0D80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platelet agents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7D753-8883-C048-58BF-9B08951C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ASA and P2Y inhibitors like Clopidogrel and Prasugrel (irreversible inhibitor) – 7-10 days.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Platelet half life- 7-10 days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P2Y inhibitor -Ticagrelor (reversible inhibitor)- 2-3 days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67162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DC61-3B32-4EB5-A9ED-5B326F78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group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F94F-9B56-B9A1-7F0A-ED4CACCB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555542" cy="41602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dirty="0"/>
              <a:t>For patients on Anti platelets,  with CAD</a:t>
            </a:r>
          </a:p>
          <a:p>
            <a:pPr marL="0" indent="0">
              <a:buNone/>
            </a:pPr>
            <a:r>
              <a:rPr lang="en-US" sz="5500" dirty="0"/>
              <a:t>Who require</a:t>
            </a:r>
          </a:p>
          <a:p>
            <a:pPr marL="0" indent="0">
              <a:buNone/>
            </a:pPr>
            <a:r>
              <a:rPr lang="en-US" sz="5500" dirty="0"/>
              <a:t>1)Non cardiac surgery</a:t>
            </a:r>
          </a:p>
          <a:p>
            <a:pPr marL="0" indent="0">
              <a:buNone/>
            </a:pPr>
            <a:r>
              <a:rPr lang="en-US" sz="5500" dirty="0"/>
              <a:t>2)CABG surgery</a:t>
            </a:r>
          </a:p>
          <a:p>
            <a:pPr marL="0" indent="0">
              <a:buNone/>
            </a:pPr>
            <a:r>
              <a:rPr lang="en-US" sz="5500" dirty="0"/>
              <a:t>3)PCI interventions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5500" dirty="0"/>
              <a:t>Lesser instance where antiplatelet is used for secondary prevention of cardiovascular disease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8626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825B-4936-329E-0C2F-09570360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 BEFORE SURGERY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C722-4E0F-55A1-BC02-876AC87E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Aspirin need not be stopped before surgery</a:t>
            </a:r>
          </a:p>
          <a:p>
            <a:endParaRPr lang="en-US" sz="2800" dirty="0"/>
          </a:p>
          <a:p>
            <a:r>
              <a:rPr lang="en-US" sz="2800" dirty="0"/>
              <a:t>Exception: High Bleed Risk Surgery(ex. Intracranial, spinal)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605168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62993A-E84B-711B-C436-D7418B7DCEC3}"/>
              </a:ext>
            </a:extLst>
          </p:cNvPr>
          <p:cNvSpPr txBox="1"/>
          <p:nvPr/>
        </p:nvSpPr>
        <p:spPr>
          <a:xfrm>
            <a:off x="1528997" y="884420"/>
            <a:ext cx="100733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3200" dirty="0"/>
              <a:t>Aspirin -       </a:t>
            </a:r>
            <a:r>
              <a:rPr lang="en-IN" sz="3200" u="sng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IN" sz="3200" dirty="0"/>
              <a:t> </a:t>
            </a:r>
            <a:r>
              <a:rPr lang="en-IN" sz="3200" dirty="0">
                <a:solidFill>
                  <a:schemeClr val="accent5">
                    <a:lumMod val="75000"/>
                  </a:schemeClr>
                </a:solidFill>
              </a:rPr>
              <a:t>7 Days</a:t>
            </a:r>
          </a:p>
          <a:p>
            <a:endParaRPr lang="en-IN" sz="3200" dirty="0"/>
          </a:p>
          <a:p>
            <a:r>
              <a:rPr lang="en-IN" sz="3200" dirty="0"/>
              <a:t>Prasugrel -     </a:t>
            </a:r>
            <a:r>
              <a:rPr lang="en-IN" sz="3200" dirty="0">
                <a:solidFill>
                  <a:schemeClr val="accent5">
                    <a:lumMod val="75000"/>
                  </a:schemeClr>
                </a:solidFill>
              </a:rPr>
              <a:t>7 Days</a:t>
            </a:r>
          </a:p>
          <a:p>
            <a:endParaRPr lang="en-IN" sz="3200" dirty="0"/>
          </a:p>
          <a:p>
            <a:r>
              <a:rPr lang="en-IN" sz="3200" dirty="0"/>
              <a:t>Clopidogrel -  </a:t>
            </a:r>
            <a:r>
              <a:rPr lang="en-IN" sz="3200" dirty="0">
                <a:solidFill>
                  <a:schemeClr val="accent5">
                    <a:lumMod val="75000"/>
                  </a:schemeClr>
                </a:solidFill>
              </a:rPr>
              <a:t>5 Days</a:t>
            </a:r>
          </a:p>
          <a:p>
            <a:endParaRPr lang="en-IN" sz="3200" dirty="0"/>
          </a:p>
          <a:p>
            <a:r>
              <a:rPr lang="en-IN" sz="3200" dirty="0"/>
              <a:t>Ticagrelor -    </a:t>
            </a:r>
            <a:r>
              <a:rPr lang="en-IN" sz="3200" dirty="0">
                <a:solidFill>
                  <a:schemeClr val="accent5">
                    <a:lumMod val="75000"/>
                  </a:schemeClr>
                </a:solidFill>
              </a:rPr>
              <a:t>3-5 Days</a:t>
            </a:r>
          </a:p>
        </p:txBody>
      </p:sp>
    </p:spTree>
    <p:extLst>
      <p:ext uri="{BB962C8B-B14F-4D97-AF65-F5344CB8AC3E}">
        <p14:creationId xmlns:p14="http://schemas.microsoft.com/office/powerpoint/2010/main" val="770445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9539-0475-C4A4-694B-B743C96A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START ANTIPLATELET?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54E58-5976-8373-B98C-FA3C1F1745D3}"/>
              </a:ext>
            </a:extLst>
          </p:cNvPr>
          <p:cNvSpPr txBox="1"/>
          <p:nvPr/>
        </p:nvSpPr>
        <p:spPr>
          <a:xfrm>
            <a:off x="1451579" y="2353456"/>
            <a:ext cx="9281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Resume antiplatelet drugs </a:t>
            </a:r>
            <a:r>
              <a:rPr lang="en-US" sz="2800" dirty="0">
                <a:solidFill>
                  <a:srgbClr val="FF0000"/>
                </a:solidFill>
              </a:rPr>
              <a:t>&lt; 24 hours </a:t>
            </a:r>
            <a:r>
              <a:rPr lang="en-US" sz="2800" dirty="0"/>
              <a:t>instead of &gt; 24 hours after the surgery/procedure </a:t>
            </a:r>
          </a:p>
          <a:p>
            <a:endParaRPr lang="en-US" sz="2800" dirty="0"/>
          </a:p>
          <a:p>
            <a:r>
              <a:rPr lang="en-US" sz="2400" dirty="0"/>
              <a:t>(Conditional Recommendation, Very Low Certainty of Evidence)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205703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F2AB-0EDA-9003-0F27-0A635A3B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rgbClr val="FF0000"/>
                </a:solidFill>
              </a:rPr>
              <a:t>Patient On DAPT;</a:t>
            </a:r>
            <a:br>
              <a:rPr lang="en-US" cap="none" dirty="0">
                <a:solidFill>
                  <a:srgbClr val="FF0000"/>
                </a:solidFill>
              </a:rPr>
            </a:br>
            <a:r>
              <a:rPr lang="en-US" cap="none" dirty="0">
                <a:solidFill>
                  <a:srgbClr val="FF0000"/>
                </a:solidFill>
              </a:rPr>
              <a:t>CABG Surgery?</a:t>
            </a:r>
            <a:endParaRPr lang="en-IN" cap="none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798C0-7845-FE57-C83C-B65F1B906332}"/>
              </a:ext>
            </a:extLst>
          </p:cNvPr>
          <p:cNvSpPr txBox="1"/>
          <p:nvPr/>
        </p:nvSpPr>
        <p:spPr>
          <a:xfrm>
            <a:off x="1648918" y="2428407"/>
            <a:ext cx="875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continue Aspirin</a:t>
            </a:r>
          </a:p>
          <a:p>
            <a:endParaRPr lang="en-US" sz="3200" dirty="0"/>
          </a:p>
          <a:p>
            <a:r>
              <a:rPr lang="en-US" sz="3200" dirty="0"/>
              <a:t>Stop P2Y12 before surgery</a:t>
            </a:r>
          </a:p>
          <a:p>
            <a:endParaRPr lang="en-US" sz="3200" dirty="0"/>
          </a:p>
          <a:p>
            <a:r>
              <a:rPr lang="en-US" sz="3200" dirty="0"/>
              <a:t>And to resume within 24 hours of surgery(whatever pt was on previously)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19386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8D27FF-5D7C-1148-95FC-9FE8F9F4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29" y="508945"/>
            <a:ext cx="5909841" cy="2398642"/>
          </a:xfrm>
        </p:spPr>
        <p:txBody>
          <a:bodyPr>
            <a:noAutofit/>
          </a:bodyPr>
          <a:lstStyle/>
          <a:p>
            <a:r>
              <a:rPr lang="en-US" sz="2800" cap="none" dirty="0"/>
              <a:t>In Patients With Coronary Stents Who Require Continued Dual Antiplatelet </a:t>
            </a:r>
            <a:endParaRPr lang="en-IN" sz="2800" cap="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87F58-7240-9B6B-DA6E-8FE53926D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Delaying An Elective Surgery/Procedure Is Preferred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EE49-DF89-EE99-B23B-2E54527B3999}"/>
              </a:ext>
            </a:extLst>
          </p:cNvPr>
          <p:cNvSpPr txBox="1"/>
          <p:nvPr/>
        </p:nvSpPr>
        <p:spPr>
          <a:xfrm>
            <a:off x="7959777" y="1129513"/>
            <a:ext cx="3222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ELECTIVE SURGERY IN CORONARY STENT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36F4-3DC4-7367-E672-7E0ACC69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remark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8A9E0-84B9-44FF-1D33-470C02CA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Elective non urgent surgery and not for urgent surgery</a:t>
            </a:r>
            <a:endParaRPr lang="en-IN" sz="2800" dirty="0"/>
          </a:p>
          <a:p>
            <a:r>
              <a:rPr lang="en-IN" sz="2800" dirty="0"/>
              <a:t>Patients who are receiving </a:t>
            </a:r>
            <a:r>
              <a:rPr lang="en-IN" sz="2800" u="sng" dirty="0"/>
              <a:t>&gt;</a:t>
            </a:r>
            <a:r>
              <a:rPr lang="en-IN" sz="2800" dirty="0"/>
              <a:t> 3 months of treatment with anti thrombotic / anti platelets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708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D78913-0E14-257E-3E8D-EE7F2EDF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 surgery/ procedure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551EC-295E-803C-8770-C757E7A3A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months  AFTER STENT PLACEMENT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DB1BC-2D8C-1C39-7F47-6DCC4663CD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Continuation of both antiplatelet agents or stopping one antiplatelet agent within 7 to 10 days of surgery</a:t>
            </a:r>
            <a:endParaRPr lang="en-IN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9A683-758A-8ADC-962D-7241106C3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3 to 12 months AFTER STENT PLACEMENT</a:t>
            </a: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EAB1B6-A64D-8E0B-691E-30B1618BCB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Stopping the P2Y12 inhibitor prior to surgery over continuation of the P2Y12 inhibitor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Aspirin to be continued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80187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85548-DE46-9E89-C08A-133EB6D2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*Can Continue Antiplatelet Agents</a:t>
            </a:r>
            <a:endParaRPr lang="en-IN" cap="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D4F3A6-2EF8-D32B-6022-659BA89C8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u="sng" dirty="0"/>
              <a:t>GUIDELINE IMPLEMENTATION CONSIDERATIONS:</a:t>
            </a:r>
          </a:p>
          <a:p>
            <a:r>
              <a:rPr lang="en-US" sz="2400" dirty="0"/>
              <a:t>Can Continue Aspirin And Stop P2Y12 Inhibitors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51110-B5AC-FA99-CA1B-38A66166DD70}"/>
              </a:ext>
            </a:extLst>
          </p:cNvPr>
          <p:cNvSpPr txBox="1"/>
          <p:nvPr/>
        </p:nvSpPr>
        <p:spPr>
          <a:xfrm>
            <a:off x="7914807" y="1013753"/>
            <a:ext cx="343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MINOR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DENTAL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SKIN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OPHTHALMIC PROCEDURE</a:t>
            </a:r>
          </a:p>
        </p:txBody>
      </p:sp>
    </p:spTree>
    <p:extLst>
      <p:ext uri="{BB962C8B-B14F-4D97-AF65-F5344CB8AC3E}">
        <p14:creationId xmlns:p14="http://schemas.microsoft.com/office/powerpoint/2010/main" val="2572660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D3E0-372D-B518-8550-A271A106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C0853-5EE6-1A76-8D93-6C27660809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38424-09B5-A5ED-C505-0943950EE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3989D-09F1-814E-997F-9E5B825BB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5" t="16352" r="18976" b="136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08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946657-FA16-9FB6-8533-F1B0DDF4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4BE7A-D524-6B69-DE63-4D880990D9A4}"/>
              </a:ext>
            </a:extLst>
          </p:cNvPr>
          <p:cNvSpPr txBox="1"/>
          <p:nvPr/>
        </p:nvSpPr>
        <p:spPr>
          <a:xfrm>
            <a:off x="1451579" y="2383436"/>
            <a:ext cx="941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1)VKA-treated patients with a mechanical heart valve, there is a need for </a:t>
            </a:r>
            <a:r>
              <a:rPr lang="en-US" dirty="0" err="1"/>
              <a:t>welldesigned</a:t>
            </a:r>
            <a:r>
              <a:rPr lang="en-US" dirty="0"/>
              <a:t> studies, especially randomized trials.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Perioperative management of antiplatelet drugs, especially in those patients with coronary stents on DAPT ,</a:t>
            </a:r>
          </a:p>
          <a:p>
            <a:r>
              <a:rPr lang="en-US" dirty="0"/>
              <a:t>There are multiple factors (timing of stent placement, type of surgery, type of antiplatelet therapy) that make it difficult to undertake randomized trials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2402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C5D499-E970-B6B3-E9D4-C70AD46FF574}"/>
              </a:ext>
            </a:extLst>
          </p:cNvPr>
          <p:cNvSpPr/>
          <p:nvPr/>
        </p:nvSpPr>
        <p:spPr>
          <a:xfrm>
            <a:off x="3548246" y="2322758"/>
            <a:ext cx="4516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85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C1E363-4C4C-5220-4B56-257DFE19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9048"/>
            <a:ext cx="12192000" cy="5548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4CE109-4F22-51FC-24B5-28783FE809E9}"/>
              </a:ext>
            </a:extLst>
          </p:cNvPr>
          <p:cNvSpPr/>
          <p:nvPr/>
        </p:nvSpPr>
        <p:spPr>
          <a:xfrm>
            <a:off x="-94938" y="1522219"/>
            <a:ext cx="12381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THROMBOSIS      </a:t>
            </a:r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BLEEDING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85795-4B35-F4D4-82D1-AE3BF227AC56}"/>
              </a:ext>
            </a:extLst>
          </p:cNvPr>
          <p:cNvSpPr/>
          <p:nvPr/>
        </p:nvSpPr>
        <p:spPr>
          <a:xfrm>
            <a:off x="4410480" y="0"/>
            <a:ext cx="3700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5886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5D45C-F15F-66AE-82C2-48AED21C0BA5}"/>
              </a:ext>
            </a:extLst>
          </p:cNvPr>
          <p:cNvSpPr/>
          <p:nvPr/>
        </p:nvSpPr>
        <p:spPr>
          <a:xfrm>
            <a:off x="201982" y="2336714"/>
            <a:ext cx="11788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WARFARIN AND HEPARIN BRIDGING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8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C779F-D45D-9B43-1DB1-F767E95D6D28}"/>
              </a:ext>
            </a:extLst>
          </p:cNvPr>
          <p:cNvSpPr txBox="1"/>
          <p:nvPr/>
        </p:nvSpPr>
        <p:spPr>
          <a:xfrm>
            <a:off x="315310" y="977462"/>
            <a:ext cx="11335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Lmw</a:t>
            </a:r>
            <a:r>
              <a:rPr lang="en-US" sz="2800" dirty="0"/>
              <a:t> heparin for preventing</a:t>
            </a:r>
          </a:p>
          <a:p>
            <a:endParaRPr lang="en-US" sz="2800" dirty="0"/>
          </a:p>
          <a:p>
            <a:r>
              <a:rPr lang="en-US" sz="2800" dirty="0"/>
              <a:t>Arterial thromboembolism vs venous thromboembolism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360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F337-6963-FDFE-7D4E-52763320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4B72-039D-D5C7-D133-4032B85B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3B101-7EE8-2416-0F75-97682F374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0279" r="25000" b="186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80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1087</TotalTime>
  <Words>2133</Words>
  <Application>Microsoft Office PowerPoint</Application>
  <PresentationFormat>Widescreen</PresentationFormat>
  <Paragraphs>332</Paragraphs>
  <Slides>54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Castellar</vt:lpstr>
      <vt:lpstr>Copperplate Gothic Bold</vt:lpstr>
      <vt:lpstr>Gill Sans MT</vt:lpstr>
      <vt:lpstr>Wingdings</vt:lpstr>
      <vt:lpstr>Gallery</vt:lpstr>
      <vt:lpstr>PERI-OPERATIVE MANAGEMENT OF ANTI THROMBOTIC RX</vt:lpstr>
      <vt:lpstr>aim</vt:lpstr>
      <vt:lpstr>PowerPoint Presentation</vt:lpstr>
      <vt:lpstr>PATIENT GROUPS</vt:lpstr>
      <vt:lpstr>Qualifying remark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aspects of heparin bridging;</vt:lpstr>
      <vt:lpstr>PowerPoint Presentation</vt:lpstr>
      <vt:lpstr>PowerPoint Presentation</vt:lpstr>
      <vt:lpstr>PowerPoint Presentation</vt:lpstr>
      <vt:lpstr>In observational studies –  the Mean duration to attain an INR 2.0 was 4.6 days(usual dose) and 5.1 days(double dose) .</vt:lpstr>
      <vt:lpstr>Mechanical heart valve patients on warfarin who require interruption for an elective surgery/procedure, we suggest against heparin bridging  (Conditional Recommendation, Very Low Certainty of Evidence).</vt:lpstr>
      <vt:lpstr>AF Patients on warfarin who require interruption for an elective surgery/procedure, we recommend against heparin bridging  (Strong Recommendation, Moderate Certainty of Evidence).</vt:lpstr>
      <vt:lpstr>VTE On Warfarin Who Require Interruption For An Elective Surgery /Procedure, We Suggest Against Heparin Bridging (Conditional Recommendation, Very Low Certainty of Evidence)</vt:lpstr>
      <vt:lpstr>PowerPoint Presentation</vt:lpstr>
      <vt:lpstr>PowerPoint Presentation</vt:lpstr>
      <vt:lpstr>Pts on Warfarin for dental procedure, we suggest continuation of warfarin over interruption  (Conditional Recommendation, Low Certainty of Evidence)</vt:lpstr>
      <vt:lpstr>PowerPoint Presentation</vt:lpstr>
      <vt:lpstr>Pts On Warfarin Require A Minor Dermatologic Procedure, We Suggest Continuation Of Warfarin Over Interruption (Conditional Recommendation, Very Low Certainty of Evidence).</vt:lpstr>
      <vt:lpstr> EXCEPTION Retrobulbar (intraconal) anesthesia/ complex retinal surgery in anticoagulated patients – retrobulbar hematoma ---Loss Of Vision.</vt:lpstr>
      <vt:lpstr>Patients On Warfarin Requiring pacemaker or ICD implantation, we recommend continuation of Warfarin over interruption and heparin bridging (Strong Recommendation, Moderate Certainty of Evidence)</vt:lpstr>
      <vt:lpstr>PowerPoint Presentation</vt:lpstr>
      <vt:lpstr>Patients On Warfarin Who Require VKA Interruption For A Colonoscopy With Anticipated Polypectomy, We Suggest Against Heparin Bridging during Warfarin interruption (Conditional Recommendation, Very Low Certainty of Evidence)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To Start NOAC - Post surgery?</vt:lpstr>
      <vt:lpstr>PowerPoint Presentation</vt:lpstr>
      <vt:lpstr>Anti platelet agents</vt:lpstr>
      <vt:lpstr>Study group</vt:lpstr>
      <vt:lpstr>WHEN TO STOP BEFORE SURGERY</vt:lpstr>
      <vt:lpstr>PowerPoint Presentation</vt:lpstr>
      <vt:lpstr>WHEN TO START ANTIPLATELET?</vt:lpstr>
      <vt:lpstr>Patient On DAPT; CABG Surgery?</vt:lpstr>
      <vt:lpstr>In Patients With Coronary Stents Who Require Continued Dual Antiplatelet </vt:lpstr>
      <vt:lpstr>elective surgery/ procedure</vt:lpstr>
      <vt:lpstr>*Can Continue Antiplatelet Agents</vt:lpstr>
      <vt:lpstr>PowerPoint Presentation</vt:lpstr>
      <vt:lpstr>drawbacks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PERI-OPERATIVE MANAGEMENT OF ANTI THROMBOTIC RX</dc:title>
  <dc:creator>ACER</dc:creator>
  <cp:lastModifiedBy>ACER</cp:lastModifiedBy>
  <cp:revision>47</cp:revision>
  <dcterms:created xsi:type="dcterms:W3CDTF">2023-04-25T16:06:12Z</dcterms:created>
  <dcterms:modified xsi:type="dcterms:W3CDTF">2023-05-22T09:41:53Z</dcterms:modified>
</cp:coreProperties>
</file>